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ato" panose="020F0502020204030203" pitchFamily="34" charset="0"/>
      <p:regular r:id="rId16"/>
    </p:embeddedFont>
    <p:embeddedFont>
      <p:font typeface="Lato Bold" panose="020F0502020204030203" charset="0"/>
      <p:regular r:id="rId17"/>
      <p:bold r:id="rId18"/>
    </p:embeddedFont>
    <p:embeddedFont>
      <p:font typeface="Lato Bold Italics" panose="020B0604020202020204" charset="0"/>
      <p:regular r:id="rId19"/>
      <p:bold r:id="rId20"/>
      <p:italic r:id="rId21"/>
      <p:boldItalic r:id="rId22"/>
    </p:embeddedFont>
    <p:embeddedFont>
      <p:font typeface="Lato Italics" panose="020B0604020202020204" charset="0"/>
      <p:regular r:id="rId23"/>
      <p:italic r:id="rId24"/>
    </p:embeddedFont>
    <p:embeddedFont>
      <p:font typeface="Poppins Bold" panose="020B0604020202020204" charset="0"/>
      <p:regular r:id="rId25"/>
      <p:bold r:id="rId26"/>
    </p:embeddedFont>
    <p:embeddedFont>
      <p:font typeface="Poppins ExtraBold" panose="00000900000000000000" pitchFamily="2" charset="0"/>
      <p:regular r:id="rId27"/>
      <p:bold r:id="rId28"/>
    </p:embeddedFont>
    <p:embeddedFont>
      <p:font typeface="Poppins ExtraBold Bold" panose="020B060402020202020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48" autoAdjust="0"/>
  </p:normalViewPr>
  <p:slideViewPr>
    <p:cSldViewPr>
      <p:cViewPr varScale="1">
        <p:scale>
          <a:sx n="42" d="100"/>
          <a:sy n="42" d="100"/>
        </p:scale>
        <p:origin x="31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6025926" y="2283358"/>
            <a:ext cx="5720285" cy="5720285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11445053" y="7184005"/>
            <a:ext cx="6164339" cy="6164339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533027" y="990600"/>
            <a:ext cx="6725861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500" spc="450">
                <a:solidFill>
                  <a:srgbClr val="545454"/>
                </a:solidFill>
                <a:latin typeface="Poppins Bold"/>
              </a:rPr>
              <a:t>BESTBARNONE.COM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541602" cy="10287000"/>
            <a:chOff x="0" y="0"/>
            <a:chExt cx="157867" cy="29984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867" cy="2998468"/>
            </a:xfrm>
            <a:custGeom>
              <a:avLst/>
              <a:gdLst/>
              <a:ahLst/>
              <a:cxnLst/>
              <a:rect l="l" t="t" r="r" b="b"/>
              <a:pathLst>
                <a:path w="157867" h="2998468">
                  <a:moveTo>
                    <a:pt x="0" y="0"/>
                  </a:moveTo>
                  <a:lnTo>
                    <a:pt x="157867" y="0"/>
                  </a:lnTo>
                  <a:lnTo>
                    <a:pt x="157867" y="2998468"/>
                  </a:lnTo>
                  <a:lnTo>
                    <a:pt x="0" y="2998468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1235" r="1235"/>
          <a:stretch>
            <a:fillRect/>
          </a:stretch>
        </p:blipFill>
        <p:spPr>
          <a:xfrm>
            <a:off x="15498811" y="720736"/>
            <a:ext cx="1489806" cy="147317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24837" y="3691688"/>
            <a:ext cx="12616379" cy="128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35"/>
              </a:lnSpc>
            </a:pPr>
            <a:r>
              <a:rPr lang="en-US" sz="8700" spc="870">
                <a:solidFill>
                  <a:srgbClr val="545454"/>
                </a:solidFill>
                <a:latin typeface="Poppins ExtraBold Bold"/>
              </a:rPr>
              <a:t>BEST BAR NONE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24837" y="5041183"/>
            <a:ext cx="12616379" cy="145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96"/>
              </a:lnSpc>
            </a:pPr>
            <a:r>
              <a:rPr lang="en-US" sz="9901" spc="495">
                <a:solidFill>
                  <a:srgbClr val="D51216"/>
                </a:solidFill>
                <a:latin typeface="Poppins ExtraBold Bold"/>
              </a:rPr>
              <a:t>ACCREDITATION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24837" y="7734874"/>
            <a:ext cx="1261637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359">
                <a:solidFill>
                  <a:srgbClr val="545454"/>
                </a:solidFill>
                <a:latin typeface="Lato Bold"/>
              </a:rPr>
              <a:t>10 AUGUST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816" y="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15179182" y="83735"/>
            <a:ext cx="10176144" cy="10176144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2762669" y="8043030"/>
            <a:ext cx="6164339" cy="616433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12762669" y="-3889308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4980926" y="-2587876"/>
            <a:ext cx="1629197" cy="7951652"/>
            <a:chOff x="0" y="0"/>
            <a:chExt cx="2354580" cy="114920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5"/>
                    <a:pt x="331470" y="11265986"/>
                    <a:pt x="784860" y="11424736"/>
                  </a:cubicBezTo>
                  <a:close/>
                </a:path>
              </a:pathLst>
            </a:custGeom>
            <a:solidFill>
              <a:srgbClr val="D5121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20864" y="3551708"/>
            <a:ext cx="3276770" cy="324019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123218" y="949833"/>
            <a:ext cx="7020782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spc="300">
                <a:solidFill>
                  <a:srgbClr val="FFFFFF"/>
                </a:solidFill>
                <a:latin typeface="Poppins ExtraBold"/>
              </a:rPr>
              <a:t>THANK YOU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09308" y="3384282"/>
            <a:ext cx="10562325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399">
                <a:solidFill>
                  <a:srgbClr val="000000"/>
                </a:solidFill>
                <a:latin typeface="Lato Bold"/>
              </a:rPr>
              <a:t>Sylvia Oates </a:t>
            </a:r>
          </a:p>
          <a:p>
            <a:pPr marL="1727199" lvl="2" indent="-575733">
              <a:lnSpc>
                <a:spcPts val="5599"/>
              </a:lnSpc>
              <a:buFont typeface="Arial"/>
              <a:buChar char="⚬"/>
            </a:pPr>
            <a:r>
              <a:rPr lang="en-US" sz="3999" spc="399">
                <a:solidFill>
                  <a:srgbClr val="000000"/>
                </a:solidFill>
                <a:latin typeface="Lato"/>
              </a:rPr>
              <a:t>sylvia.oates@bestbarnone.com</a:t>
            </a:r>
          </a:p>
          <a:p>
            <a:pPr>
              <a:lnSpc>
                <a:spcPts val="5599"/>
              </a:lnSpc>
            </a:pPr>
            <a:endParaRPr lang="en-US" sz="3999" spc="399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599"/>
              </a:lnSpc>
            </a:pPr>
            <a:r>
              <a:rPr lang="en-US" sz="3999" spc="399">
                <a:solidFill>
                  <a:srgbClr val="000000"/>
                </a:solidFill>
                <a:latin typeface="Lato Bold"/>
              </a:rPr>
              <a:t>National</a:t>
            </a:r>
          </a:p>
          <a:p>
            <a:pPr marL="1727199" lvl="2" indent="-575733">
              <a:lnSpc>
                <a:spcPts val="5599"/>
              </a:lnSpc>
              <a:buFont typeface="Arial"/>
              <a:buChar char="⚬"/>
            </a:pPr>
            <a:r>
              <a:rPr lang="en-US" sz="3999" spc="399">
                <a:solidFill>
                  <a:srgbClr val="000000"/>
                </a:solidFill>
                <a:latin typeface="Lato"/>
              </a:rPr>
              <a:t>info@bestbarnone.com</a:t>
            </a:r>
          </a:p>
          <a:p>
            <a:pPr marL="1727199" lvl="2" indent="-575733">
              <a:lnSpc>
                <a:spcPts val="5599"/>
              </a:lnSpc>
              <a:buFont typeface="Arial"/>
              <a:buChar char="⚬"/>
            </a:pPr>
            <a:r>
              <a:rPr lang="en-US" sz="3999" spc="399">
                <a:solidFill>
                  <a:srgbClr val="000000"/>
                </a:solidFill>
                <a:latin typeface="Lato"/>
              </a:rPr>
              <a:t>0115 936 5033</a:t>
            </a:r>
          </a:p>
          <a:p>
            <a:pPr marL="1727199" lvl="2" indent="-575733">
              <a:lnSpc>
                <a:spcPts val="5599"/>
              </a:lnSpc>
              <a:buFont typeface="Arial"/>
              <a:buChar char="⚬"/>
            </a:pPr>
            <a:r>
              <a:rPr lang="en-US" sz="3999" spc="399">
                <a:solidFill>
                  <a:srgbClr val="000000"/>
                </a:solidFill>
                <a:latin typeface="Lato"/>
              </a:rPr>
              <a:t>www.bestbarnone.com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00237" y="0"/>
            <a:ext cx="2396931" cy="10287000"/>
            <a:chOff x="0" y="0"/>
            <a:chExt cx="874407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4407" cy="3752726"/>
            </a:xfrm>
            <a:custGeom>
              <a:avLst/>
              <a:gdLst/>
              <a:ahLst/>
              <a:cxnLst/>
              <a:rect l="l" t="t" r="r" b="b"/>
              <a:pathLst>
                <a:path w="874407" h="3752726">
                  <a:moveTo>
                    <a:pt x="0" y="0"/>
                  </a:moveTo>
                  <a:lnTo>
                    <a:pt x="874407" y="0"/>
                  </a:lnTo>
                  <a:lnTo>
                    <a:pt x="874407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566" t="11869" b="10963"/>
          <a:stretch>
            <a:fillRect/>
          </a:stretch>
        </p:blipFill>
        <p:spPr>
          <a:xfrm>
            <a:off x="12198703" y="1651697"/>
            <a:ext cx="6640302" cy="698235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618" y="7621759"/>
            <a:ext cx="2669512" cy="2665241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-2137" y="2137"/>
            <a:ext cx="2671168" cy="2666894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714865" y="682940"/>
            <a:ext cx="7618133" cy="1695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spc="300">
                <a:solidFill>
                  <a:srgbClr val="D51216"/>
                </a:solidFill>
                <a:latin typeface="Poppins ExtraBold"/>
              </a:rPr>
              <a:t>WHAT IS BEST BAR NONE?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4865" y="2645655"/>
            <a:ext cx="8473289" cy="658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 Bold"/>
              </a:rPr>
              <a:t>Accreditation for pubs, bars, clubs and other venues serving alcohol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 Bold"/>
              </a:rPr>
              <a:t>Supported by the Home Office, alcohol industry and licensed trade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 Bold"/>
              </a:rPr>
              <a:t>Demonstrates venues' commitment to customer wellbeing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 Bold"/>
              </a:rPr>
              <a:t>Active in 70+ towns &amp; cities in UK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816" y="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15385959" y="1860459"/>
            <a:ext cx="6566081" cy="656608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5742560" y="221706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0" name="Group 10"/>
          <p:cNvGrpSpPr/>
          <p:nvPr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677280" y="1955378"/>
            <a:ext cx="3963020" cy="5276243"/>
            <a:chOff x="0" y="0"/>
            <a:chExt cx="3663950" cy="487807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50353" r="-5035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836892" y="3055379"/>
            <a:ext cx="3963020" cy="5276243"/>
            <a:chOff x="0" y="0"/>
            <a:chExt cx="3663950" cy="4878070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3"/>
              <a:stretch>
                <a:fillRect l="-50353" r="-50353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568482" y="1677369"/>
            <a:ext cx="829509" cy="1966473"/>
            <a:chOff x="0" y="0"/>
            <a:chExt cx="2354580" cy="558188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4980926" y="-2792223"/>
            <a:ext cx="1629197" cy="7951652"/>
            <a:chOff x="0" y="0"/>
            <a:chExt cx="2354580" cy="11492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5"/>
                    <a:pt x="331470" y="11265986"/>
                    <a:pt x="784860" y="11424736"/>
                  </a:cubicBez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431233" y="3987548"/>
            <a:ext cx="829509" cy="1966473"/>
            <a:chOff x="0" y="0"/>
            <a:chExt cx="2354580" cy="558188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24" name="Group 24"/>
          <p:cNvGrpSpPr/>
          <p:nvPr/>
        </p:nvGrpSpPr>
        <p:grpSpPr>
          <a:xfrm rot="-5400000">
            <a:off x="568482" y="5421723"/>
            <a:ext cx="829509" cy="1966473"/>
            <a:chOff x="0" y="0"/>
            <a:chExt cx="2354580" cy="55818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26" name="Group 26"/>
          <p:cNvGrpSpPr/>
          <p:nvPr/>
        </p:nvGrpSpPr>
        <p:grpSpPr>
          <a:xfrm rot="-5400000">
            <a:off x="568482" y="7756945"/>
            <a:ext cx="829509" cy="1966473"/>
            <a:chOff x="0" y="0"/>
            <a:chExt cx="2354580" cy="558188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D51216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2428018" y="2908206"/>
            <a:ext cx="8926205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737373"/>
                </a:solidFill>
                <a:latin typeface="Lato Italics"/>
              </a:rPr>
              <a:t>Licences, certifications &amp; insurance, safety &amp; security, confiscations &amp; prohibited items, public nuisance, gambling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28018" y="5224491"/>
            <a:ext cx="892620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737373"/>
                </a:solidFill>
                <a:latin typeface="Lato Italics"/>
              </a:rPr>
              <a:t>Training provided, safety &amp; wellbeing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28018" y="6675709"/>
            <a:ext cx="8926205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737373"/>
                </a:solidFill>
                <a:latin typeface="Lato Italics"/>
              </a:rPr>
              <a:t>Protection of children from harm, responsible drinking, vulnerability management, ingress &amp; egress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28018" y="2365380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545454"/>
                </a:solidFill>
                <a:latin typeface="Lato Bold"/>
              </a:rPr>
              <a:t>VENUE MANAGEMENT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42168" y="2365380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42168" y="4704766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42168" y="6109734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28018" y="4675510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545454"/>
                </a:solidFill>
                <a:latin typeface="Lato Bold"/>
              </a:rPr>
              <a:t>STAFF TRAINING AND CARE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28018" y="6114914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545454"/>
                </a:solidFill>
                <a:latin typeface="Lato Bold"/>
              </a:rPr>
              <a:t>CUSTOMER SAFETY &amp; WELFARE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24449" y="754555"/>
            <a:ext cx="7926242" cy="79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400" spc="270">
                <a:solidFill>
                  <a:srgbClr val="FFFFFF"/>
                </a:solidFill>
                <a:latin typeface="Poppins ExtraBold"/>
              </a:rPr>
              <a:t>WHAT'S ASSESSED?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42168" y="8444956"/>
            <a:ext cx="48705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4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428018" y="8948950"/>
            <a:ext cx="892620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737373"/>
                </a:solidFill>
                <a:latin typeface="Lato Italics"/>
              </a:rPr>
              <a:t>Community contributions, diversity of offer, assessor's impression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428018" y="8388155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545454"/>
                </a:solidFill>
                <a:latin typeface="Lato Bold"/>
              </a:rPr>
              <a:t>CUSTOMER EXPERIENCE &amp; COMMUNITY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3283041" y="-3283041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-2926440" y="-292644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2700000">
            <a:off x="-3283041" y="7003959"/>
            <a:ext cx="6566081" cy="6566081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-2926440" y="7360560"/>
            <a:ext cx="5852880" cy="5852880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2700000">
            <a:off x="-3283041" y="8117325"/>
            <a:ext cx="6566081" cy="6566081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2" name="Group 12"/>
          <p:cNvGrpSpPr/>
          <p:nvPr/>
        </p:nvGrpSpPr>
        <p:grpSpPr>
          <a:xfrm rot="2700000">
            <a:off x="-2926440" y="8473925"/>
            <a:ext cx="5852880" cy="5852880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129326" y="0"/>
            <a:ext cx="8158674" cy="10287000"/>
            <a:chOff x="0" y="0"/>
            <a:chExt cx="2976306" cy="3752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76306" cy="3752726"/>
            </a:xfrm>
            <a:custGeom>
              <a:avLst/>
              <a:gdLst/>
              <a:ahLst/>
              <a:cxnLst/>
              <a:rect l="l" t="t" r="r" b="b"/>
              <a:pathLst>
                <a:path w="2976306" h="3752726">
                  <a:moveTo>
                    <a:pt x="0" y="0"/>
                  </a:moveTo>
                  <a:lnTo>
                    <a:pt x="2976306" y="0"/>
                  </a:lnTo>
                  <a:lnTo>
                    <a:pt x="2976306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95176" y="2581763"/>
            <a:ext cx="5181302" cy="512347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642921" y="714940"/>
            <a:ext cx="5486405" cy="143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55"/>
              </a:lnSpc>
            </a:pPr>
            <a:r>
              <a:rPr lang="en-US" sz="5100" spc="255">
                <a:solidFill>
                  <a:srgbClr val="545454"/>
                </a:solidFill>
                <a:latin typeface="Poppins ExtraBold"/>
              </a:rPr>
              <a:t>CUSTOMER THOUGHTS...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19779" y="3023130"/>
            <a:ext cx="7783226" cy="528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2" lvl="1" indent="-345441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Lato Bold"/>
              </a:rPr>
              <a:t>More than one in four adults aged 18-45 are more likely to visit a venue with a safety award</a:t>
            </a:r>
          </a:p>
          <a:p>
            <a:pPr>
              <a:lnSpc>
                <a:spcPts val="2380"/>
              </a:lnSpc>
            </a:pPr>
            <a:endParaRPr lang="en-US" sz="3200" spc="320">
              <a:solidFill>
                <a:srgbClr val="000000"/>
              </a:solidFill>
              <a:latin typeface="Lato Bold"/>
            </a:endParaRPr>
          </a:p>
          <a:p>
            <a:pPr marL="690882" lvl="1" indent="-345441">
              <a:lnSpc>
                <a:spcPts val="4480"/>
              </a:lnSpc>
              <a:buFont typeface="Arial"/>
              <a:buChar char="•"/>
            </a:pPr>
            <a:r>
              <a:rPr lang="en-US" sz="3200" spc="320">
                <a:solidFill>
                  <a:srgbClr val="000000"/>
                </a:solidFill>
                <a:latin typeface="Lato Bold"/>
              </a:rPr>
              <a:t>This figure is higher for LGBT (39%), BAME (38%) and women (35%) customers</a:t>
            </a:r>
          </a:p>
          <a:p>
            <a:pPr>
              <a:lnSpc>
                <a:spcPts val="4200"/>
              </a:lnSpc>
            </a:pPr>
            <a:endParaRPr lang="en-US" sz="3200" spc="32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000000"/>
                </a:solidFill>
                <a:latin typeface="Lato Bold"/>
              </a:rPr>
              <a:t>             </a:t>
            </a:r>
            <a:r>
              <a:rPr lang="en-US" sz="3000" spc="300">
                <a:solidFill>
                  <a:srgbClr val="000000"/>
                </a:solidFill>
                <a:latin typeface="Lato Bold Italics"/>
              </a:rPr>
              <a:t>Source: YouGov survey, 2021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816" y="-15240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354223" y="0"/>
            <a:ext cx="6933777" cy="10287000"/>
            <a:chOff x="0" y="0"/>
            <a:chExt cx="9245036" cy="137160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9525720"/>
              <a:ext cx="9245036" cy="4190280"/>
              <a:chOff x="0" y="0"/>
              <a:chExt cx="2529461" cy="114646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29461" cy="1146469"/>
              </a:xfrm>
              <a:custGeom>
                <a:avLst/>
                <a:gdLst/>
                <a:ahLst/>
                <a:cxnLst/>
                <a:rect l="l" t="t" r="r" b="b"/>
                <a:pathLst>
                  <a:path w="2529461" h="1146469">
                    <a:moveTo>
                      <a:pt x="0" y="0"/>
                    </a:moveTo>
                    <a:lnTo>
                      <a:pt x="2529461" y="0"/>
                    </a:lnTo>
                    <a:lnTo>
                      <a:pt x="2529461" y="1146469"/>
                    </a:lnTo>
                    <a:lnTo>
                      <a:pt x="0" y="1146469"/>
                    </a:lnTo>
                    <a:close/>
                  </a:path>
                </a:pathLst>
              </a:custGeom>
              <a:solidFill>
                <a:srgbClr val="D51216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9245036" cy="9778280"/>
              <a:chOff x="0" y="0"/>
              <a:chExt cx="2529461" cy="267535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529461" cy="2675357"/>
              </a:xfrm>
              <a:custGeom>
                <a:avLst/>
                <a:gdLst/>
                <a:ahLst/>
                <a:cxnLst/>
                <a:rect l="l" t="t" r="r" b="b"/>
                <a:pathLst>
                  <a:path w="2529461" h="2675357">
                    <a:moveTo>
                      <a:pt x="0" y="0"/>
                    </a:moveTo>
                    <a:lnTo>
                      <a:pt x="2529461" y="0"/>
                    </a:lnTo>
                    <a:lnTo>
                      <a:pt x="2529461" y="2675357"/>
                    </a:lnTo>
                    <a:lnTo>
                      <a:pt x="0" y="2675357"/>
                    </a:lnTo>
                    <a:close/>
                  </a:path>
                </a:pathLst>
              </a:custGeom>
              <a:solidFill>
                <a:srgbClr val="545454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568482" y="1795332"/>
            <a:ext cx="829509" cy="1966473"/>
            <a:chOff x="0" y="0"/>
            <a:chExt cx="2354580" cy="55818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568482" y="4240082"/>
            <a:ext cx="829509" cy="1966473"/>
            <a:chOff x="0" y="0"/>
            <a:chExt cx="2354580" cy="55818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544252" y="6624313"/>
            <a:ext cx="829509" cy="1966473"/>
            <a:chOff x="0" y="0"/>
            <a:chExt cx="2354580" cy="55818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839786" y="438150"/>
            <a:ext cx="5962650" cy="9410700"/>
            <a:chOff x="0" y="0"/>
            <a:chExt cx="7950200" cy="1254760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l="28893" r="28893"/>
            <a:stretch>
              <a:fillRect/>
            </a:stretch>
          </p:blipFill>
          <p:spPr>
            <a:xfrm>
              <a:off x="0" y="0"/>
              <a:ext cx="7950200" cy="12547600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2700000">
            <a:off x="-1705354" y="-5607451"/>
            <a:ext cx="6164339" cy="6164339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9" name="Group 19"/>
          <p:cNvGrpSpPr/>
          <p:nvPr/>
        </p:nvGrpSpPr>
        <p:grpSpPr>
          <a:xfrm rot="2700000">
            <a:off x="-1705354" y="9730112"/>
            <a:ext cx="6164339" cy="6164339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2428018" y="3016595"/>
            <a:ext cx="8926205" cy="132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spc="280">
                <a:solidFill>
                  <a:srgbClr val="737373"/>
                </a:solidFill>
                <a:latin typeface="Lato Italics"/>
              </a:rPr>
              <a:t>Run locally as a partnership led by council licensing, police licensing or Business Improvement Districts. 70+ schemes currently.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28018" y="2483294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545454"/>
                </a:solidFill>
                <a:latin typeface="Lato Bold"/>
              </a:rPr>
              <a:t>REGIONAL SCHEMES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2168" y="2483344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28018" y="5467500"/>
            <a:ext cx="8926205" cy="132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spc="280">
                <a:solidFill>
                  <a:srgbClr val="737373"/>
                </a:solidFill>
                <a:latin typeface="Lato Italics"/>
              </a:rPr>
              <a:t>Accreditations carried out for single sites or for the whole estate of multi site operators with a new national model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2168" y="4928094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428018" y="4928044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545454"/>
                </a:solidFill>
                <a:latin typeface="Lato Bold"/>
              </a:rPr>
              <a:t>NATIONAL SCHEME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8018" y="7863545"/>
            <a:ext cx="8926205" cy="132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spc="280">
                <a:solidFill>
                  <a:srgbClr val="737373"/>
                </a:solidFill>
                <a:latin typeface="Lato Italics"/>
              </a:rPr>
              <a:t>NUS scheme for universities, plus airports, race courses, casinos, football stadia and other licensed premises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17937" y="7312324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28018" y="7312275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545454"/>
                </a:solidFill>
                <a:latin typeface="Lato Bold"/>
              </a:rPr>
              <a:t>OTHER SCHEMES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799482" y="498418"/>
            <a:ext cx="8183276" cy="143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5"/>
              </a:lnSpc>
            </a:pPr>
            <a:r>
              <a:rPr lang="en-US" sz="5100" spc="255">
                <a:solidFill>
                  <a:srgbClr val="D51216"/>
                </a:solidFill>
                <a:latin typeface="Poppins ExtraBold"/>
              </a:rPr>
              <a:t>OPPORTUNITIES TO BECOME ACCREDITED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3283041" y="-3283041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-2926440" y="-292644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2700000">
            <a:off x="-3283041" y="7003959"/>
            <a:ext cx="6566081" cy="6566081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-2926440" y="7360560"/>
            <a:ext cx="5852880" cy="5852880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2700000">
            <a:off x="-3283041" y="8117325"/>
            <a:ext cx="6566081" cy="6566081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018062" y="0"/>
            <a:ext cx="6269938" cy="10287000"/>
            <a:chOff x="0" y="0"/>
            <a:chExt cx="2287290" cy="37527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7290" cy="3752726"/>
            </a:xfrm>
            <a:custGeom>
              <a:avLst/>
              <a:gdLst/>
              <a:ahLst/>
              <a:cxnLst/>
              <a:rect l="l" t="t" r="r" b="b"/>
              <a:pathLst>
                <a:path w="2287290" h="3752726">
                  <a:moveTo>
                    <a:pt x="0" y="0"/>
                  </a:moveTo>
                  <a:lnTo>
                    <a:pt x="2287290" y="0"/>
                  </a:lnTo>
                  <a:lnTo>
                    <a:pt x="2287290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3762613" y="696031"/>
            <a:ext cx="8005238" cy="100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6800" spc="340">
                <a:solidFill>
                  <a:srgbClr val="D51216"/>
                </a:solidFill>
                <a:latin typeface="Poppins ExtraBold"/>
              </a:rPr>
              <a:t>OUR PARTNERS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62380" y="2581763"/>
            <a:ext cx="5181302" cy="512347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597586" y="2143832"/>
            <a:ext cx="9019355" cy="6709466"/>
            <a:chOff x="0" y="0"/>
            <a:chExt cx="12025806" cy="894595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l="9799" t="56201" r="13542" b="15768"/>
            <a:stretch>
              <a:fillRect/>
            </a:stretch>
          </p:blipFill>
          <p:spPr>
            <a:xfrm>
              <a:off x="0" y="0"/>
              <a:ext cx="12025806" cy="274821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 l="48512" t="41737" r="14819" b="48298"/>
            <a:stretch>
              <a:fillRect/>
            </a:stretch>
          </p:blipFill>
          <p:spPr>
            <a:xfrm>
              <a:off x="1427955" y="3269885"/>
              <a:ext cx="9169897" cy="1557399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/>
            <a:srcRect l="75550" t="52301" r="16021" b="32829"/>
            <a:stretch>
              <a:fillRect/>
            </a:stretch>
          </p:blipFill>
          <p:spPr>
            <a:xfrm>
              <a:off x="5064624" y="7503712"/>
              <a:ext cx="1307886" cy="144202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 l="36854" t="67495" r="53420" b="17634"/>
            <a:stretch>
              <a:fillRect/>
            </a:stretch>
          </p:blipFill>
          <p:spPr>
            <a:xfrm>
              <a:off x="6931309" y="7503712"/>
              <a:ext cx="1509099" cy="144224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/>
            <a:srcRect l="12351" t="54355" r="80002" b="32158"/>
            <a:stretch>
              <a:fillRect/>
            </a:stretch>
          </p:blipFill>
          <p:spPr>
            <a:xfrm>
              <a:off x="3585398" y="7638068"/>
              <a:ext cx="1186538" cy="130788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/>
            <a:srcRect l="12459" t="39870" r="51271" b="46851"/>
            <a:stretch>
              <a:fillRect/>
            </a:stretch>
          </p:blipFill>
          <p:spPr>
            <a:xfrm>
              <a:off x="2444310" y="5348959"/>
              <a:ext cx="7137186" cy="16330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816" y="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530910" y="0"/>
            <a:ext cx="4757090" cy="10287000"/>
            <a:chOff x="0" y="0"/>
            <a:chExt cx="6342787" cy="137160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9525720"/>
              <a:ext cx="6342787" cy="4190280"/>
              <a:chOff x="0" y="0"/>
              <a:chExt cx="1735399" cy="114646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35399" cy="1146469"/>
              </a:xfrm>
              <a:custGeom>
                <a:avLst/>
                <a:gdLst/>
                <a:ahLst/>
                <a:cxnLst/>
                <a:rect l="l" t="t" r="r" b="b"/>
                <a:pathLst>
                  <a:path w="1735399" h="1146469">
                    <a:moveTo>
                      <a:pt x="0" y="0"/>
                    </a:moveTo>
                    <a:lnTo>
                      <a:pt x="1735399" y="0"/>
                    </a:lnTo>
                    <a:lnTo>
                      <a:pt x="1735399" y="1146469"/>
                    </a:lnTo>
                    <a:lnTo>
                      <a:pt x="0" y="1146469"/>
                    </a:lnTo>
                    <a:close/>
                  </a:path>
                </a:pathLst>
              </a:custGeom>
              <a:solidFill>
                <a:srgbClr val="D51216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6342787" cy="9778280"/>
              <a:chOff x="0" y="0"/>
              <a:chExt cx="1735399" cy="267535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35399" cy="2675357"/>
              </a:xfrm>
              <a:custGeom>
                <a:avLst/>
                <a:gdLst/>
                <a:ahLst/>
                <a:cxnLst/>
                <a:rect l="l" t="t" r="r" b="b"/>
                <a:pathLst>
                  <a:path w="1735399" h="2675357">
                    <a:moveTo>
                      <a:pt x="0" y="0"/>
                    </a:moveTo>
                    <a:lnTo>
                      <a:pt x="1735399" y="0"/>
                    </a:lnTo>
                    <a:lnTo>
                      <a:pt x="1735399" y="2675357"/>
                    </a:lnTo>
                    <a:lnTo>
                      <a:pt x="0" y="2675357"/>
                    </a:lnTo>
                    <a:close/>
                  </a:path>
                </a:pathLst>
              </a:custGeom>
              <a:solidFill>
                <a:srgbClr val="545454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4056509" y="663890"/>
            <a:ext cx="3745928" cy="8997373"/>
            <a:chOff x="0" y="0"/>
            <a:chExt cx="4994570" cy="1199649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34098" r="38163"/>
            <a:stretch>
              <a:fillRect/>
            </a:stretch>
          </p:blipFill>
          <p:spPr>
            <a:xfrm>
              <a:off x="0" y="0"/>
              <a:ext cx="4994570" cy="1199649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2700000">
            <a:off x="-1881998" y="-1881998"/>
            <a:ext cx="3763997" cy="3763997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3" name="Group 13"/>
          <p:cNvGrpSpPr/>
          <p:nvPr/>
        </p:nvGrpSpPr>
        <p:grpSpPr>
          <a:xfrm rot="2700000">
            <a:off x="-1659040" y="8604869"/>
            <a:ext cx="3318080" cy="3318080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090865" y="682940"/>
            <a:ext cx="11034659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spc="300">
                <a:solidFill>
                  <a:srgbClr val="D51216"/>
                </a:solidFill>
                <a:latin typeface="Poppins ExtraBold"/>
              </a:rPr>
              <a:t>BENEFITS OF </a:t>
            </a:r>
          </a:p>
          <a:p>
            <a:pPr algn="ctr">
              <a:lnSpc>
                <a:spcPts val="6300"/>
              </a:lnSpc>
            </a:pPr>
            <a:r>
              <a:rPr lang="en-US" sz="6000" spc="300">
                <a:solidFill>
                  <a:srgbClr val="D51216"/>
                </a:solidFill>
                <a:latin typeface="Poppins ExtraBold"/>
              </a:rPr>
              <a:t>becoming accredited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90865" y="3392961"/>
            <a:ext cx="11034659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3400" spc="340">
                <a:solidFill>
                  <a:srgbClr val="000000"/>
                </a:solidFill>
                <a:latin typeface="Lato Bold"/>
              </a:rPr>
              <a:t>For towns and cities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</a:rPr>
              <a:t>Well run venues focussed on customer wellbeing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</a:rPr>
              <a:t>A safer, more inclusive NTE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</a:rPr>
              <a:t>Partnership working, better dialogue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</a:rPr>
              <a:t>Continual improvements</a:t>
            </a:r>
          </a:p>
          <a:p>
            <a:pPr>
              <a:lnSpc>
                <a:spcPts val="4760"/>
              </a:lnSpc>
            </a:pPr>
            <a:endParaRPr lang="en-US" sz="3400" spc="340">
              <a:solidFill>
                <a:srgbClr val="000000"/>
              </a:solidFill>
              <a:latin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816" y="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530910" y="0"/>
            <a:ext cx="4757090" cy="10287000"/>
            <a:chOff x="0" y="0"/>
            <a:chExt cx="6342787" cy="137160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9525720"/>
              <a:ext cx="6342787" cy="4190280"/>
              <a:chOff x="0" y="0"/>
              <a:chExt cx="1735399" cy="114646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35399" cy="1146469"/>
              </a:xfrm>
              <a:custGeom>
                <a:avLst/>
                <a:gdLst/>
                <a:ahLst/>
                <a:cxnLst/>
                <a:rect l="l" t="t" r="r" b="b"/>
                <a:pathLst>
                  <a:path w="1735399" h="1146469">
                    <a:moveTo>
                      <a:pt x="0" y="0"/>
                    </a:moveTo>
                    <a:lnTo>
                      <a:pt x="1735399" y="0"/>
                    </a:lnTo>
                    <a:lnTo>
                      <a:pt x="1735399" y="1146469"/>
                    </a:lnTo>
                    <a:lnTo>
                      <a:pt x="0" y="1146469"/>
                    </a:lnTo>
                    <a:close/>
                  </a:path>
                </a:pathLst>
              </a:custGeom>
              <a:solidFill>
                <a:srgbClr val="D51216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6342787" cy="9778280"/>
              <a:chOff x="0" y="0"/>
              <a:chExt cx="1735399" cy="267535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35399" cy="2675357"/>
              </a:xfrm>
              <a:custGeom>
                <a:avLst/>
                <a:gdLst/>
                <a:ahLst/>
                <a:cxnLst/>
                <a:rect l="l" t="t" r="r" b="b"/>
                <a:pathLst>
                  <a:path w="1735399" h="2675357">
                    <a:moveTo>
                      <a:pt x="0" y="0"/>
                    </a:moveTo>
                    <a:lnTo>
                      <a:pt x="1735399" y="0"/>
                    </a:lnTo>
                    <a:lnTo>
                      <a:pt x="1735399" y="2675357"/>
                    </a:lnTo>
                    <a:lnTo>
                      <a:pt x="0" y="2675357"/>
                    </a:lnTo>
                    <a:close/>
                  </a:path>
                </a:pathLst>
              </a:custGeom>
              <a:solidFill>
                <a:srgbClr val="545454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4056509" y="663890"/>
            <a:ext cx="3745928" cy="8997373"/>
            <a:chOff x="0" y="0"/>
            <a:chExt cx="4994570" cy="1199649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34098" r="38163"/>
            <a:stretch>
              <a:fillRect/>
            </a:stretch>
          </p:blipFill>
          <p:spPr>
            <a:xfrm>
              <a:off x="0" y="0"/>
              <a:ext cx="4994570" cy="1199649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2700000">
            <a:off x="-1881998" y="-1881998"/>
            <a:ext cx="3763997" cy="3763997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13" name="Group 13"/>
          <p:cNvGrpSpPr/>
          <p:nvPr/>
        </p:nvGrpSpPr>
        <p:grpSpPr>
          <a:xfrm rot="2700000">
            <a:off x="-1659040" y="8604869"/>
            <a:ext cx="3318080" cy="3318080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090865" y="682940"/>
            <a:ext cx="11034659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spc="300">
                <a:solidFill>
                  <a:srgbClr val="D51216"/>
                </a:solidFill>
                <a:latin typeface="Poppins ExtraBold"/>
              </a:rPr>
              <a:t>BENEFITS OF </a:t>
            </a:r>
          </a:p>
          <a:p>
            <a:pPr algn="ctr">
              <a:lnSpc>
                <a:spcPts val="6300"/>
              </a:lnSpc>
            </a:pPr>
            <a:r>
              <a:rPr lang="en-US" sz="6000" spc="300">
                <a:solidFill>
                  <a:srgbClr val="D51216"/>
                </a:solidFill>
                <a:latin typeface="Poppins ExtraBold"/>
              </a:rPr>
              <a:t>becoming accredited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90865" y="3392961"/>
            <a:ext cx="11034659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3400" spc="340">
                <a:solidFill>
                  <a:srgbClr val="000000"/>
                </a:solidFill>
                <a:latin typeface="Lato Bold"/>
              </a:rPr>
              <a:t>For students and their parents</a:t>
            </a:r>
          </a:p>
          <a:p>
            <a:pPr>
              <a:lnSpc>
                <a:spcPts val="4760"/>
              </a:lnSpc>
            </a:pPr>
            <a:r>
              <a:rPr lang="en-US" sz="3400" spc="340">
                <a:solidFill>
                  <a:srgbClr val="000000"/>
                </a:solidFill>
                <a:latin typeface="Lato"/>
              </a:rPr>
              <a:t>Peace of mind that the area and its venues are working together to address: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</a:rPr>
              <a:t>General safety and vulnerability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</a:rPr>
              <a:t>Drink spiking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</a:rPr>
              <a:t>Drugs</a:t>
            </a:r>
          </a:p>
          <a:p>
            <a:pPr marL="734063" lvl="1" indent="-367031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</a:rPr>
              <a:t>Responsible drinking</a:t>
            </a:r>
          </a:p>
          <a:p>
            <a:pPr>
              <a:lnSpc>
                <a:spcPts val="4760"/>
              </a:lnSpc>
            </a:pPr>
            <a:endParaRPr lang="en-US" sz="3400" spc="340">
              <a:solidFill>
                <a:srgbClr val="000000"/>
              </a:solidFill>
              <a:latin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00237" y="0"/>
            <a:ext cx="2396931" cy="10287000"/>
            <a:chOff x="0" y="0"/>
            <a:chExt cx="874407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4407" cy="3752726"/>
            </a:xfrm>
            <a:custGeom>
              <a:avLst/>
              <a:gdLst/>
              <a:ahLst/>
              <a:cxnLst/>
              <a:rect l="l" t="t" r="r" b="b"/>
              <a:pathLst>
                <a:path w="874407" h="3752726">
                  <a:moveTo>
                    <a:pt x="0" y="0"/>
                  </a:moveTo>
                  <a:lnTo>
                    <a:pt x="874407" y="0"/>
                  </a:lnTo>
                  <a:lnTo>
                    <a:pt x="874407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9322" r="19322"/>
          <a:stretch>
            <a:fillRect/>
          </a:stretch>
        </p:blipFill>
        <p:spPr>
          <a:xfrm>
            <a:off x="12198703" y="1651697"/>
            <a:ext cx="6640302" cy="698235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618" y="7621759"/>
            <a:ext cx="2669512" cy="2665241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-2137" y="2137"/>
            <a:ext cx="2671168" cy="2666894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D512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714865" y="682940"/>
            <a:ext cx="7618133" cy="1695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spc="300">
                <a:solidFill>
                  <a:srgbClr val="D51216"/>
                </a:solidFill>
                <a:latin typeface="Poppins ExtraBold"/>
              </a:rPr>
              <a:t>BEST BAR NONE AND ASRA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4865" y="3340980"/>
            <a:ext cx="8221773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399">
                <a:solidFill>
                  <a:srgbClr val="000000"/>
                </a:solidFill>
                <a:latin typeface="Lato Bold"/>
              </a:rPr>
              <a:t>Promoting the scheme locally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399">
                <a:solidFill>
                  <a:srgbClr val="000000"/>
                </a:solidFill>
                <a:latin typeface="Lato Bold"/>
              </a:rPr>
              <a:t>Work with local schemes to support their success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399">
                <a:solidFill>
                  <a:srgbClr val="000000"/>
                </a:solidFill>
                <a:latin typeface="Lato Bold"/>
              </a:rPr>
              <a:t>Encourage areas without a scheme to set up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399">
                <a:solidFill>
                  <a:srgbClr val="000000"/>
                </a:solidFill>
                <a:latin typeface="Lato Bold"/>
              </a:rPr>
              <a:t>Other ideas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362</Words>
  <Application>Microsoft Office PowerPoint</Application>
  <PresentationFormat>Custom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Lato Italics</vt:lpstr>
      <vt:lpstr>Poppins ExtraBold</vt:lpstr>
      <vt:lpstr>Arial</vt:lpstr>
      <vt:lpstr>Lato Bold Italics</vt:lpstr>
      <vt:lpstr>Calibri</vt:lpstr>
      <vt:lpstr>Poppins Bold</vt:lpstr>
      <vt:lpstr>Lato</vt:lpstr>
      <vt:lpstr>Poppins ExtraBold Bold</vt:lpstr>
      <vt:lpstr>Lato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ASRA Best Bar None presentation</dc:title>
  <cp:lastModifiedBy>Meates, Jordan</cp:lastModifiedBy>
  <cp:revision>1</cp:revision>
  <dcterms:created xsi:type="dcterms:W3CDTF">2006-08-16T00:00:00Z</dcterms:created>
  <dcterms:modified xsi:type="dcterms:W3CDTF">2022-08-12T08:48:49Z</dcterms:modified>
  <dc:identifier>DAFIdIReBUM</dc:identifier>
</cp:coreProperties>
</file>